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74" r:id="rId2"/>
  </p:sldMasterIdLst>
  <p:notesMasterIdLst>
    <p:notesMasterId r:id="rId21"/>
  </p:notesMasterIdLst>
  <p:handoutMasterIdLst>
    <p:handoutMasterId r:id="rId22"/>
  </p:handoutMasterIdLst>
  <p:sldIdLst>
    <p:sldId id="256" r:id="rId3"/>
    <p:sldId id="257" r:id="rId4"/>
    <p:sldId id="280" r:id="rId5"/>
    <p:sldId id="281" r:id="rId6"/>
    <p:sldId id="282" r:id="rId7"/>
    <p:sldId id="283" r:id="rId8"/>
    <p:sldId id="285" r:id="rId9"/>
    <p:sldId id="284" r:id="rId10"/>
    <p:sldId id="286" r:id="rId11"/>
    <p:sldId id="287" r:id="rId12"/>
    <p:sldId id="288" r:id="rId13"/>
    <p:sldId id="289" r:id="rId14"/>
    <p:sldId id="291" r:id="rId15"/>
    <p:sldId id="292" r:id="rId16"/>
    <p:sldId id="293" r:id="rId17"/>
    <p:sldId id="294" r:id="rId18"/>
    <p:sldId id="295" r:id="rId19"/>
    <p:sldId id="279" r:id="rId20"/>
  </p:sldIdLst>
  <p:sldSz cx="9144000" cy="5143500" type="screen16x9"/>
  <p:notesSz cx="7559675" cy="10691813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2" autoAdjust="0"/>
    <p:restoredTop sz="94673" autoAdjust="0"/>
  </p:normalViewPr>
  <p:slideViewPr>
    <p:cSldViewPr snapToGrid="0">
      <p:cViewPr varScale="1">
        <p:scale>
          <a:sx n="133" d="100"/>
          <a:sy n="133" d="100"/>
        </p:scale>
        <p:origin x="906" y="12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3" d="100"/>
          <a:sy n="73" d="100"/>
        </p:scale>
        <p:origin x="3120" y="3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42764BD7-C38B-83B2-8099-DFC48B33B69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320670A-B0CD-0115-282A-2D1CEC837A8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281488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308C62-CC99-4BA4-9A92-32D4441CC2A2}" type="datetimeFigureOut">
              <a:rPr lang="de-DE" smtClean="0"/>
              <a:t>25.05.2023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8E293A0-EFB7-C851-A25B-CA3F8E1AFDF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de-DE"/>
              <a:t>https://github.com/ManuelLerchner/fpv-tutorial-SS23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EBF0F34-47B4-DA5E-29B8-79F17B9585A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281488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B96850-042C-4E36-AB0A-865DB1DA42E8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42392767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4281488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B518C5-2081-4569-8AC6-C3C335466D43}" type="datetimeFigureOut">
              <a:rPr lang="de-DE" smtClean="0"/>
              <a:t>25.05.2023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573088" y="1336675"/>
            <a:ext cx="6413500" cy="36083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de-DE"/>
              <a:t>https://github.com/ManuelLerchner/fpv-tutorial-SS23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4281488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B36BA5-E1B5-4D22-A095-3E60B39144D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8768687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rPr lang="de-DE"/>
              <a:t>https://github.com/ManuelLerchner/fpv-tutorial-SS23</a:t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180000" y="545760"/>
            <a:ext cx="882000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3200" b="0" u="sng" strike="noStrike" spc="-1">
              <a:uFillTx/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180000" y="1440000"/>
            <a:ext cx="8820000" cy="145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180000" y="3038400"/>
            <a:ext cx="8820000" cy="145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180000" y="545760"/>
            <a:ext cx="882000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3200" b="0" u="sng" strike="noStrike" spc="-1">
              <a:uFillTx/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/>
          </p:nvPr>
        </p:nvSpPr>
        <p:spPr>
          <a:xfrm>
            <a:off x="180000" y="1440000"/>
            <a:ext cx="4303800" cy="145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/>
          </p:nvPr>
        </p:nvSpPr>
        <p:spPr>
          <a:xfrm>
            <a:off x="4699440" y="1440000"/>
            <a:ext cx="4303800" cy="145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/>
          </p:nvPr>
        </p:nvSpPr>
        <p:spPr>
          <a:xfrm>
            <a:off x="180000" y="3038400"/>
            <a:ext cx="4303800" cy="145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/>
          </p:nvPr>
        </p:nvSpPr>
        <p:spPr>
          <a:xfrm>
            <a:off x="4699440" y="3038400"/>
            <a:ext cx="4303800" cy="145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rPr lang="de-DE"/>
              <a:t>https://github.com/ManuelLerchner/fpv-tutorial-SS23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180000" y="545760"/>
            <a:ext cx="882000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3200" b="0" u="sng" strike="noStrike" spc="-1">
              <a:uFillTx/>
              <a:latin typeface="Arial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/>
          </p:nvPr>
        </p:nvSpPr>
        <p:spPr>
          <a:xfrm>
            <a:off x="180000" y="1440000"/>
            <a:ext cx="2839680" cy="145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/>
          </p:nvPr>
        </p:nvSpPr>
        <p:spPr>
          <a:xfrm>
            <a:off x="3161880" y="1440000"/>
            <a:ext cx="2839680" cy="145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  <p:sp>
        <p:nvSpPr>
          <p:cNvPr id="40" name="PlaceHolder 4"/>
          <p:cNvSpPr>
            <a:spLocks noGrp="1"/>
          </p:cNvSpPr>
          <p:nvPr>
            <p:ph/>
          </p:nvPr>
        </p:nvSpPr>
        <p:spPr>
          <a:xfrm>
            <a:off x="6144120" y="1440000"/>
            <a:ext cx="2839680" cy="145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  <p:sp>
        <p:nvSpPr>
          <p:cNvPr id="41" name="PlaceHolder 5"/>
          <p:cNvSpPr>
            <a:spLocks noGrp="1"/>
          </p:cNvSpPr>
          <p:nvPr>
            <p:ph/>
          </p:nvPr>
        </p:nvSpPr>
        <p:spPr>
          <a:xfrm>
            <a:off x="180000" y="3038400"/>
            <a:ext cx="2839680" cy="145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  <p:sp>
        <p:nvSpPr>
          <p:cNvPr id="42" name="PlaceHolder 6"/>
          <p:cNvSpPr>
            <a:spLocks noGrp="1"/>
          </p:cNvSpPr>
          <p:nvPr>
            <p:ph/>
          </p:nvPr>
        </p:nvSpPr>
        <p:spPr>
          <a:xfrm>
            <a:off x="3161880" y="3038400"/>
            <a:ext cx="2839680" cy="145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  <p:sp>
        <p:nvSpPr>
          <p:cNvPr id="43" name="PlaceHolder 7"/>
          <p:cNvSpPr>
            <a:spLocks noGrp="1"/>
          </p:cNvSpPr>
          <p:nvPr>
            <p:ph/>
          </p:nvPr>
        </p:nvSpPr>
        <p:spPr>
          <a:xfrm>
            <a:off x="6144120" y="3038400"/>
            <a:ext cx="2839680" cy="145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rPr lang="de-DE"/>
              <a:t>https://github.com/ManuelLerchner/fpv-tutorial-SS23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03631D-7601-2F8A-823D-EEB48F2EF7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38352B7-3598-1321-262F-DDAB910632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14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5E9CA46-F999-726A-78BD-A1C8FC8D25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EADEF4F-4190-147B-9A61-2AE46F166D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https://github.com/ManuelLerchner/fpv-tutorial-SS23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9BEFD4C-B032-7E78-2807-60D404E396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1EB34-9449-44EB-9F0D-ABC1D451F9B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953497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8755D9-5C41-A58B-DB23-047965566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33D6305-1C55-E4D6-7573-D880206E87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52B2606-E8CA-6083-6A68-660780649A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CEE4B3F-D17E-CF5F-FF50-DF7EE22689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https://github.com/ManuelLerchner/fpv-tutorial-SS23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D7BE378-6DD0-F1BA-BC78-589D1029D3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1EB34-9449-44EB-9F0D-ABC1D451F9B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187444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3FBDFE-AE4C-5D30-B99B-EF58A8B8F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700"/>
            <a:ext cx="7886700" cy="21399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8B8D3DF-34FA-F1B0-8561-4680D714EA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1700"/>
            <a:ext cx="7886700" cy="1125538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0481E14-152D-A354-A0F3-97D0BD52D3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2E78D00-642F-564A-188E-F1C5A7E439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https://github.com/ManuelLerchner/fpv-tutorial-SS23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A7D7397-30E5-1FE4-D67B-D458BFDB5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1EB34-9449-44EB-9F0D-ABC1D451F9B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190697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E6414B-FF50-6BD7-B932-1BB5BF570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86D559C-F82D-8CF2-6631-D4E44D9078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70013"/>
            <a:ext cx="3867150" cy="3262312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DADD1483-4B6B-5855-D922-9C7447341F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370013"/>
            <a:ext cx="3867150" cy="3262312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28AC09D-41F3-8C1A-C408-6DA640FCA4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5C9515A-5942-6504-A43B-C439ED08E5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https://github.com/ManuelLerchner/fpv-tutorial-SS23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93C6701-58F8-ADE1-7E06-0D510F6474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1EB34-9449-44EB-9F0D-ABC1D451F9B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134623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9A84AEC-8995-E73A-0637-DA2D27BB1A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274638"/>
            <a:ext cx="7886700" cy="993775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B06B7EC-80C6-40CC-9307-AF36CE2A60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260475"/>
            <a:ext cx="3868737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A3A9E23-2C85-00CB-F6B2-F07885BDD3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1879600"/>
            <a:ext cx="3868737" cy="276225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82852EE9-C20C-3632-A8D4-DE2FD98436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475"/>
            <a:ext cx="3887788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64640AD0-3DC3-DF85-3079-0321E8E16B0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9600"/>
            <a:ext cx="3887788" cy="276225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CB346D60-F24B-8749-4947-6A24DD2F2F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DD769F07-E74A-E527-6FAB-B0400F8A81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https://github.com/ManuelLerchner/fpv-tutorial-SS23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813D3657-11C8-04A8-8980-B21D29A1C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1EB34-9449-44EB-9F0D-ABC1D451F9B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4105942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08B7BA-99B1-8AF0-7471-1F5C078627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5C74129-F0C0-53DC-FBB3-669F8D9A8B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22E85D9-B759-4585-157D-628299CA52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https://github.com/ManuelLerchner/fpv-tutorial-SS23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F4B6B57-E677-BDBE-145C-B77A13013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1EB34-9449-44EB-9F0D-ABC1D451F9B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1305359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819DB78F-176B-6FAA-3009-741B45FB23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D259AEF-B815-2347-F40C-365B616A2D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https://github.com/ManuelLerchner/fpv-tutorial-SS23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9710E6C-C514-D28B-896C-E7F563C7E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1EB34-9449-44EB-9F0D-ABC1D451F9B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273097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180000" y="545760"/>
            <a:ext cx="882000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3200" b="0" u="sng" strike="noStrike" spc="-1">
              <a:uFillTx/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subTitle"/>
          </p:nvPr>
        </p:nvSpPr>
        <p:spPr>
          <a:xfrm>
            <a:off x="180000" y="1440000"/>
            <a:ext cx="8820000" cy="306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de-DE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rPr lang="de-DE"/>
              <a:t>https://github.com/ManuelLerchner/fpv-tutorial-SS23</a:t>
            </a: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D03E46-52CE-7959-D681-323C98FC1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9A22391-BA3D-B2BA-98A2-634FF40EF1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4F1817F-A4FA-221F-EC15-2759AFF48B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0A65A2A-A6F1-BB6D-180F-A1C21D7B12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6104151-43D7-E7EE-145A-0A853953C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https://github.com/ManuelLerchner/fpv-tutorial-SS23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2E5E02A-C761-B209-628B-B0BAE68C9A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1EB34-9449-44EB-9F0D-ABC1D451F9B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2650722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38EB8E7-4620-8539-8FED-36DFF6B0F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CFA94696-3C0C-05CA-3A9E-A650D2340F1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3B141D8-F922-2EDB-7AC2-86DB767C3F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DD5CD15-2D8C-A20E-AB29-502DB282A4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AA3619E-5630-6A80-0C87-C4B83F68B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https://github.com/ManuelLerchner/fpv-tutorial-SS23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32502F2-40E4-2EA4-37CA-86A27E51E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1EB34-9449-44EB-9F0D-ABC1D451F9B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8679398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852F43-55F1-031C-8ED8-9ED2F8503F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E4C5825B-D601-1708-F68E-6B2B89EF22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F8E3379-67EE-C9C2-96CB-83322F222F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0280564-0F5A-82B8-56FD-175E9E3AE0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https://github.com/ManuelLerchner/fpv-tutorial-SS23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49718B3-8CA3-1C6C-36F0-BA93198C6E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1EB34-9449-44EB-9F0D-ABC1D451F9B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2191860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D11870C9-7434-D634-A07C-CAC516EF0DB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4638"/>
            <a:ext cx="1971675" cy="4357687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28AADCD9-4F59-DE84-2DC9-A7C889D5B8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4638"/>
            <a:ext cx="5762625" cy="4357687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1238E02-7315-72BE-59B0-2730FCEEC1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BFAA3FE-2ED0-7828-CCE8-560C70C4E5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https://github.com/ManuelLerchner/fpv-tutorial-SS23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F6BBF3D-8A8D-34C5-0A05-FD0F59A6B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1EB34-9449-44EB-9F0D-ABC1D451F9B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961620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180000" y="545760"/>
            <a:ext cx="882000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3200" b="0" u="sng" strike="noStrike" spc="-1">
              <a:uFillTx/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/>
          </p:nvPr>
        </p:nvSpPr>
        <p:spPr>
          <a:xfrm>
            <a:off x="180000" y="1440000"/>
            <a:ext cx="8820000" cy="306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rPr lang="de-DE"/>
              <a:t>https://github.com/ManuelLerchner/fpv-tutorial-SS23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180000" y="545760"/>
            <a:ext cx="882000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3200" b="0" u="sng" strike="noStrike" spc="-1">
              <a:uFillTx/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/>
          </p:nvPr>
        </p:nvSpPr>
        <p:spPr>
          <a:xfrm>
            <a:off x="180000" y="1440000"/>
            <a:ext cx="4303800" cy="306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/>
          </p:nvPr>
        </p:nvSpPr>
        <p:spPr>
          <a:xfrm>
            <a:off x="4699440" y="1440000"/>
            <a:ext cx="4303800" cy="306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rPr lang="de-DE"/>
              <a:t>https://github.com/ManuelLerchner/fpv-tutorial-SS23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180000" y="545760"/>
            <a:ext cx="882000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3200" b="0" u="sng" strike="noStrike" spc="-1"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rPr lang="de-DE"/>
              <a:t>https://github.com/ManuelLerchner/fpv-tutorial-SS23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subTitle"/>
          </p:nvPr>
        </p:nvSpPr>
        <p:spPr>
          <a:xfrm>
            <a:off x="180000" y="545760"/>
            <a:ext cx="8820000" cy="247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de-DE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rPr lang="de-DE"/>
              <a:t>https://github.com/ManuelLerchner/fpv-tutorial-SS23</a:t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180000" y="545760"/>
            <a:ext cx="882000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3200" b="0" u="sng" strike="noStrike" spc="-1">
              <a:uFillTx/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/>
          </p:nvPr>
        </p:nvSpPr>
        <p:spPr>
          <a:xfrm>
            <a:off x="180000" y="1440000"/>
            <a:ext cx="4303800" cy="145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/>
          </p:nvPr>
        </p:nvSpPr>
        <p:spPr>
          <a:xfrm>
            <a:off x="4699440" y="1440000"/>
            <a:ext cx="4303800" cy="306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/>
          </p:nvPr>
        </p:nvSpPr>
        <p:spPr>
          <a:xfrm>
            <a:off x="180000" y="3038400"/>
            <a:ext cx="4303800" cy="145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rPr lang="de-DE"/>
              <a:t>https://github.com/ManuelLerchner/fpv-tutorial-SS23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180000" y="545760"/>
            <a:ext cx="882000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3200" b="0" u="sng" strike="noStrike" spc="-1">
              <a:uFillTx/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/>
          </p:nvPr>
        </p:nvSpPr>
        <p:spPr>
          <a:xfrm>
            <a:off x="180000" y="1440000"/>
            <a:ext cx="4303800" cy="306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/>
          </p:nvPr>
        </p:nvSpPr>
        <p:spPr>
          <a:xfrm>
            <a:off x="4699440" y="1440000"/>
            <a:ext cx="4303800" cy="145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/>
          </p:nvPr>
        </p:nvSpPr>
        <p:spPr>
          <a:xfrm>
            <a:off x="4699440" y="3038400"/>
            <a:ext cx="4303800" cy="145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rPr lang="de-DE"/>
              <a:t>https://github.com/ManuelLerchner/fpv-tutorial-SS23</a:t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180000" y="545760"/>
            <a:ext cx="882000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3200" b="0" u="sng" strike="noStrike" spc="-1">
              <a:uFillTx/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/>
          </p:nvPr>
        </p:nvSpPr>
        <p:spPr>
          <a:xfrm>
            <a:off x="180000" y="1440000"/>
            <a:ext cx="4303800" cy="145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/>
          </p:nvPr>
        </p:nvSpPr>
        <p:spPr>
          <a:xfrm>
            <a:off x="4699440" y="1440000"/>
            <a:ext cx="4303800" cy="145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  <p:sp>
        <p:nvSpPr>
          <p:cNvPr id="28" name="PlaceHolder 4"/>
          <p:cNvSpPr>
            <a:spLocks noGrp="1"/>
          </p:cNvSpPr>
          <p:nvPr>
            <p:ph/>
          </p:nvPr>
        </p:nvSpPr>
        <p:spPr>
          <a:xfrm>
            <a:off x="180000" y="3038400"/>
            <a:ext cx="8820000" cy="145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rPr lang="de-DE"/>
              <a:t>https://github.com/ManuelLerchner/fpv-tutorial-SS23</a:t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18" hidden="1"/>
          <p:cNvSpPr/>
          <p:nvPr/>
        </p:nvSpPr>
        <p:spPr>
          <a:xfrm>
            <a:off x="6228000" y="359640"/>
            <a:ext cx="1838880" cy="226800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algn="r">
              <a:lnSpc>
                <a:spcPct val="100000"/>
              </a:lnSpc>
              <a:buNone/>
            </a:pPr>
            <a:r>
              <a:rPr lang="en-US" sz="900" b="0" strike="noStrike" spc="-1">
                <a:solidFill>
                  <a:srgbClr val="005293"/>
                </a:solidFill>
                <a:latin typeface="Arial"/>
                <a:ea typeface="ＭＳ Ｐゴシック"/>
              </a:rPr>
              <a:t>Technische Universität München</a:t>
            </a:r>
            <a:endParaRPr lang="de-DE" sz="900" b="0" strike="noStrike" spc="-1">
              <a:latin typeface="Arial"/>
            </a:endParaRPr>
          </a:p>
        </p:txBody>
      </p:sp>
      <p:sp>
        <p:nvSpPr>
          <p:cNvPr id="9" name="Line 23"/>
          <p:cNvSpPr/>
          <p:nvPr/>
        </p:nvSpPr>
        <p:spPr>
          <a:xfrm>
            <a:off x="0" y="4743360"/>
            <a:ext cx="9144000" cy="360"/>
          </a:xfrm>
          <a:prstGeom prst="line">
            <a:avLst/>
          </a:prstGeom>
          <a:ln w="9525">
            <a:solidFill>
              <a:srgbClr val="005293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Line 22"/>
          <p:cNvSpPr/>
          <p:nvPr/>
        </p:nvSpPr>
        <p:spPr>
          <a:xfrm>
            <a:off x="0" y="514440"/>
            <a:ext cx="9144000" cy="360"/>
          </a:xfrm>
          <a:prstGeom prst="line">
            <a:avLst/>
          </a:prstGeom>
          <a:ln w="9525">
            <a:solidFill>
              <a:srgbClr val="005293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" name="Text Box 18" hidden="1"/>
          <p:cNvSpPr/>
          <p:nvPr/>
        </p:nvSpPr>
        <p:spPr>
          <a:xfrm>
            <a:off x="871560" y="252000"/>
            <a:ext cx="1893600" cy="363960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900" b="0" strike="noStrike" spc="-1">
                <a:solidFill>
                  <a:srgbClr val="005293"/>
                </a:solidFill>
                <a:latin typeface="Arial"/>
                <a:ea typeface="ＭＳ Ｐゴシック"/>
              </a:rPr>
              <a:t>Chair of Media Technology</a:t>
            </a:r>
            <a:endParaRPr lang="de-DE" sz="9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900" b="0" strike="noStrike" spc="-1">
                <a:solidFill>
                  <a:srgbClr val="005293"/>
                </a:solidFill>
                <a:latin typeface="Arial"/>
                <a:ea typeface="ＭＳ Ｐゴシック"/>
              </a:rPr>
              <a:t>Prof. Dr.-Ing. Eckehard Steinbach</a:t>
            </a:r>
            <a:endParaRPr lang="de-DE" sz="900" b="0" strike="noStrike" spc="-1">
              <a:latin typeface="Arial"/>
            </a:endParaRPr>
          </a:p>
        </p:txBody>
      </p:sp>
      <p:pic>
        <p:nvPicPr>
          <p:cNvPr id="4" name="Picture 29" descr="U:\Logos und Grafiken\TUMLogo_oZ_Vollfl_blau_RGB.png"/>
          <p:cNvPicPr/>
          <p:nvPr/>
        </p:nvPicPr>
        <p:blipFill>
          <a:blip r:embed="rId14"/>
          <a:stretch/>
        </p:blipFill>
        <p:spPr>
          <a:xfrm>
            <a:off x="8280000" y="180000"/>
            <a:ext cx="603720" cy="238680"/>
          </a:xfrm>
          <a:prstGeom prst="rect">
            <a:avLst/>
          </a:prstGeom>
          <a:ln w="0">
            <a:noFill/>
          </a:ln>
        </p:spPr>
      </p:pic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40000" y="945000"/>
            <a:ext cx="8100000" cy="855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numCol="1" spcCol="0" anchor="ctr">
            <a:noAutofit/>
          </a:bodyPr>
          <a:lstStyle/>
          <a:p>
            <a:r>
              <a:rPr lang="de-DE" sz="1800" b="0" strike="noStrike" spc="-1" dirty="0">
                <a:solidFill>
                  <a:srgbClr val="005293"/>
                </a:solidFill>
                <a:latin typeface="Arial"/>
              </a:rPr>
              <a:t>Format des Titeltextes durch Klicken bearbeiten</a:t>
            </a:r>
          </a:p>
        </p:txBody>
      </p:sp>
      <p:sp>
        <p:nvSpPr>
          <p:cNvPr id="6" name="PlaceHolder 2"/>
          <p:cNvSpPr>
            <a:spLocks noGrp="1"/>
          </p:cNvSpPr>
          <p:nvPr>
            <p:ph type="ftr" idx="1"/>
          </p:nvPr>
        </p:nvSpPr>
        <p:spPr>
          <a:xfrm>
            <a:off x="0" y="4743360"/>
            <a:ext cx="9144000" cy="399960"/>
          </a:xfrm>
          <a:prstGeom prst="rect">
            <a:avLst/>
          </a:prstGeom>
          <a:noFill/>
          <a:ln w="9360">
            <a:noFill/>
          </a:ln>
        </p:spPr>
        <p:txBody>
          <a:bodyPr lIns="90000" tIns="45000" rIns="90000" bIns="45000" numCol="1" spcCol="0" anchor="ctr">
            <a:noAutofit/>
          </a:bodyPr>
          <a:lstStyle>
            <a:lvl1pPr algn="ctr">
              <a:lnSpc>
                <a:spcPct val="100000"/>
              </a:lnSpc>
              <a:buNone/>
              <a:defRPr lang="de-DE" sz="1400" b="0" strike="noStrike" spc="-1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lang="de-DE" sz="1400" b="0" strike="noStrike" spc="-1">
                <a:latin typeface="Times New Roman"/>
              </a:rPr>
              <a:t>https://github.com/ManuelLerchner/fpv-tutorial-SS23</a:t>
            </a:r>
          </a:p>
        </p:txBody>
      </p:sp>
      <p:sp>
        <p:nvSpPr>
          <p:cNvPr id="7" name="PlaceHolder 3"/>
          <p:cNvSpPr>
            <a:spLocks noGrp="1"/>
          </p:cNvSpPr>
          <p:nvPr>
            <p:ph type="body"/>
          </p:nvPr>
        </p:nvSpPr>
        <p:spPr>
          <a:xfrm>
            <a:off x="540000" y="1800000"/>
            <a:ext cx="8100000" cy="270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 algn="ctr">
              <a:spcBef>
                <a:spcPts val="10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400" b="0" strike="noStrike" spc="-1">
                <a:latin typeface="Arial"/>
              </a:rPr>
              <a:t>Format des Gliederungstextes durch Klicken bearbeiten</a:t>
            </a:r>
          </a:p>
          <a:p>
            <a:pPr marL="864000" lvl="1" indent="-324000" algn="ctr">
              <a:spcBef>
                <a:spcPts val="850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2100" b="0" strike="noStrike" spc="-1">
                <a:latin typeface="Arial"/>
              </a:rPr>
              <a:t>Zweite Gliederungsebene</a:t>
            </a:r>
          </a:p>
          <a:p>
            <a:pPr marL="1296000" lvl="2" indent="-288000" algn="ctr">
              <a:spcBef>
                <a:spcPts val="635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1800" b="0" strike="noStrike" spc="-1">
                <a:latin typeface="Arial"/>
              </a:rPr>
              <a:t>Dritte Gliederungsebene</a:t>
            </a:r>
          </a:p>
          <a:p>
            <a:pPr marL="1728000" lvl="3" indent="-216000" algn="ctr">
              <a:spcBef>
                <a:spcPts val="422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1500" b="0" strike="noStrike" spc="-1">
                <a:latin typeface="Arial"/>
              </a:rPr>
              <a:t>Vierte Gliederungsebene</a:t>
            </a:r>
          </a:p>
          <a:p>
            <a:pPr marL="2160000" lvl="4" indent="-216000" algn="ctr">
              <a:spcBef>
                <a:spcPts val="21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1500" b="0" strike="noStrike" spc="-1">
                <a:latin typeface="Arial"/>
              </a:rPr>
              <a:t>Fünfte Gliederungsebene</a:t>
            </a:r>
          </a:p>
          <a:p>
            <a:pPr marL="2592000" lvl="5" indent="-216000" algn="ctr">
              <a:spcBef>
                <a:spcPts val="21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1500" b="0" strike="noStrike" spc="-1">
                <a:latin typeface="Arial"/>
              </a:rPr>
              <a:t>Sechste Gliederungsebene</a:t>
            </a:r>
          </a:p>
          <a:p>
            <a:pPr marL="3024000" lvl="6" indent="-216000" algn="ctr">
              <a:spcBef>
                <a:spcPts val="21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1500" b="0" strike="noStrike" spc="-1">
                <a:latin typeface="Arial"/>
              </a:rPr>
              <a:t>Siebte Gliederungsebene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1058F363-1327-61B9-409D-79E61464C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3CF71AB-F002-19B5-89F8-6891F73FFB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2C82B19-1DE4-E2BA-15A2-D2FDB28431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E452258-6D71-8F12-3208-D21F709DE5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https://github.com/ManuelLerchner/fpv-tutorial-SS23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C2B2BB4-4772-E25B-BA2C-EF48316135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51EB34-9449-44EB-9F0D-ABC1D451F9B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062827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upload.wikimedia.org/wikipedia/commons/5/50/Zx-diagram-example.svg" TargetMode="External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1.xml"/><Relationship Id="rId6" Type="http://schemas.openxmlformats.org/officeDocument/2006/relationships/hyperlink" Target="https://www.researchgate.net/figure/The-fault-tolerant-Clifford-T-implementations-of-quantum-logic-gates-used-in-this-work_fig1_322049116" TargetMode="External"/><Relationship Id="rId5" Type="http://schemas.openxmlformats.org/officeDocument/2006/relationships/hyperlink" Target="https://www.researchgate.net/figure/Quantum-circuit-compilation-47_fig15_348930917" TargetMode="External"/><Relationship Id="rId4" Type="http://schemas.openxmlformats.org/officeDocument/2006/relationships/hyperlink" Target="https://www.cs.ox.ac.uk/people/aleks.kissinger/slides/qnlp-40mins.pdf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2322000" y="622648"/>
            <a:ext cx="4500000" cy="755775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r>
              <a:rPr lang="de-DE" sz="4000" b="0" strike="noStrike" spc="-1" dirty="0">
                <a:solidFill>
                  <a:srgbClr val="005293"/>
                </a:solidFill>
                <a:latin typeface="Arial"/>
              </a:rPr>
              <a:t>ZX-</a:t>
            </a:r>
            <a:r>
              <a:rPr lang="de-DE" sz="4000" b="0" strike="noStrike" spc="-1" dirty="0" err="1">
                <a:solidFill>
                  <a:srgbClr val="005293"/>
                </a:solidFill>
                <a:latin typeface="Arial"/>
              </a:rPr>
              <a:t>Calculus</a:t>
            </a:r>
            <a:endParaRPr lang="de-DE" sz="4000" b="0" strike="noStrike" spc="-1" dirty="0">
              <a:solidFill>
                <a:srgbClr val="005293"/>
              </a:solidFill>
              <a:latin typeface="Arial"/>
            </a:endParaRPr>
          </a:p>
        </p:txBody>
      </p:sp>
      <p:sp>
        <p:nvSpPr>
          <p:cNvPr id="91" name="Rechteck 90"/>
          <p:cNvSpPr/>
          <p:nvPr/>
        </p:nvSpPr>
        <p:spPr>
          <a:xfrm>
            <a:off x="3856140" y="4375412"/>
            <a:ext cx="1431720" cy="290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fld id="{1D9EEED4-9C4A-4F6B-99F7-A90D6DC8D79B}" type="datetime">
              <a:rPr lang="de-DE" sz="1600" b="0" strike="noStrike" spc="-1">
                <a:latin typeface="Arial"/>
              </a:rPr>
              <a:t>25.05.2023</a:t>
            </a:fld>
            <a:endParaRPr lang="de-DE" sz="1600" b="0" strike="noStrike" spc="-1" dirty="0">
              <a:latin typeface="Arial"/>
            </a:endParaRPr>
          </a:p>
        </p:txBody>
      </p:sp>
      <p:sp>
        <p:nvSpPr>
          <p:cNvPr id="93" name="Textfeld 92"/>
          <p:cNvSpPr txBox="1"/>
          <p:nvPr/>
        </p:nvSpPr>
        <p:spPr>
          <a:xfrm>
            <a:off x="2419350" y="3838876"/>
            <a:ext cx="4305300" cy="454173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50000"/>
              </a:lnSpc>
              <a:buNone/>
            </a:pPr>
            <a:r>
              <a:rPr lang="de-DE" sz="1800" b="0" strike="noStrike" spc="-1" dirty="0">
                <a:latin typeface="Arial"/>
              </a:rPr>
              <a:t>Manuel Lerchner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903F755-A7FC-FB9E-9CA2-01837A40D9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51882" y="1505973"/>
            <a:ext cx="5040236" cy="213155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895BF8-E7E7-5AE5-172F-D708DE55A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sz="3200" u="sng" dirty="0"/>
              <a:t>T-Count Optimization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ED1275FC-597D-71A2-072F-1432B99F398E}"/>
              </a:ext>
            </a:extLst>
          </p:cNvPr>
          <p:cNvSpPr>
            <a:spLocks noGrp="1"/>
          </p:cNvSpPr>
          <p:nvPr>
            <p:ph/>
          </p:nvPr>
        </p:nvSpPr>
        <p:spPr>
          <a:xfrm>
            <a:off x="180000" y="1537740"/>
            <a:ext cx="5268300" cy="3060000"/>
          </a:xfrm>
        </p:spPr>
        <p:txBody>
          <a:bodyPr anchor="t" anchorCtr="0">
            <a:normAutofit/>
          </a:bodyPr>
          <a:lstStyle/>
          <a:p>
            <a:pPr marL="266700" indent="-2667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Quantum computers are affected by noise</a:t>
            </a:r>
          </a:p>
          <a:p>
            <a:pPr marL="266700" indent="-2667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 err="1"/>
              <a:t>Clifford+T</a:t>
            </a:r>
            <a:r>
              <a:rPr lang="en-US" sz="1800" dirty="0"/>
              <a:t> Circuits can be made tolerant to noise</a:t>
            </a:r>
          </a:p>
          <a:p>
            <a:pPr marL="723900" lvl="1" indent="-266700">
              <a:lnSpc>
                <a:spcPct val="150000"/>
              </a:lnSpc>
            </a:pPr>
            <a:r>
              <a:rPr lang="en-US" sz="1400" dirty="0"/>
              <a:t>Idea: Introduce Error Correcting Codes</a:t>
            </a:r>
          </a:p>
          <a:p>
            <a:pPr marL="723900" lvl="1" indent="-266700">
              <a:lnSpc>
                <a:spcPct val="150000"/>
              </a:lnSpc>
            </a:pPr>
            <a:r>
              <a:rPr lang="en-US" sz="1400" dirty="0"/>
              <a:t>Problem: Many new T-Gates need to be introduced</a:t>
            </a:r>
          </a:p>
          <a:p>
            <a:pPr marL="723900" lvl="1" indent="-266700">
              <a:lnSpc>
                <a:spcPct val="150000"/>
              </a:lnSpc>
            </a:pPr>
            <a:r>
              <a:rPr lang="en-US" sz="1400" dirty="0"/>
              <a:t>Difficult to simulate (Hardware Limits)</a:t>
            </a:r>
            <a:endParaRPr lang="en-US" sz="1000" dirty="0"/>
          </a:p>
          <a:p>
            <a:pPr marL="266700" indent="-2667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ZX-Calculus can simplify such circuits</a:t>
            </a:r>
          </a:p>
          <a:p>
            <a:pPr marL="266700" indent="-266700">
              <a:lnSpc>
                <a:spcPct val="150000"/>
              </a:lnSpc>
            </a:pPr>
            <a:endParaRPr lang="en-US" sz="1800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7C9B4C2D-1F41-47C9-1428-B54DA997B8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346" t="43004" b="15377"/>
          <a:stretch/>
        </p:blipFill>
        <p:spPr>
          <a:xfrm>
            <a:off x="4888444" y="545760"/>
            <a:ext cx="4121947" cy="1108110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B34BF562-98E7-3DAF-E5D1-291924563604}"/>
              </a:ext>
            </a:extLst>
          </p:cNvPr>
          <p:cNvSpPr txBox="1"/>
          <p:nvPr/>
        </p:nvSpPr>
        <p:spPr>
          <a:xfrm>
            <a:off x="6596172" y="1653870"/>
            <a:ext cx="23678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Fig. 4: Fault tolerant Toffoli Gate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0189192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895BF8-E7E7-5AE5-172F-D708DE55A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sz="3200" u="sng" dirty="0"/>
              <a:t>Mathematical Background: Category Theory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Inhaltsplatzhalter 4">
                <a:extLst>
                  <a:ext uri="{FF2B5EF4-FFF2-40B4-BE49-F238E27FC236}">
                    <a16:creationId xmlns:a16="http://schemas.microsoft.com/office/drawing/2014/main" id="{ED1275FC-597D-71A2-072F-1432B99F398E}"/>
                  </a:ext>
                </a:extLst>
              </p:cNvPr>
              <p:cNvSpPr>
                <a:spLocks noGrp="1"/>
              </p:cNvSpPr>
              <p:nvPr>
                <p:ph/>
              </p:nvPr>
            </p:nvSpPr>
            <p:spPr/>
            <p:txBody>
              <a:bodyPr anchor="t" anchorCtr="0">
                <a:no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sz="1800" dirty="0"/>
                  <a:t>Consists of </a:t>
                </a:r>
                <a:r>
                  <a:rPr lang="en-GB" sz="1800" b="1" dirty="0"/>
                  <a:t>objects</a:t>
                </a:r>
                <a:r>
                  <a:rPr lang="en-GB" sz="1800" dirty="0"/>
                  <a:t> and </a:t>
                </a:r>
                <a:r>
                  <a:rPr lang="en-GB" sz="1800" b="1" dirty="0"/>
                  <a:t>arrows</a:t>
                </a:r>
                <a:r>
                  <a:rPr lang="en-GB" sz="1800" dirty="0"/>
                  <a:t> (Morphisms)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sz="1400" dirty="0"/>
                  <a:t>Objects: </a:t>
                </a:r>
                <a14:m>
                  <m:oMath xmlns:m="http://schemas.openxmlformats.org/officeDocument/2006/math">
                    <m:r>
                      <a:rPr lang="en-GB" sz="1400" b="0" i="1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GB" sz="14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GB" sz="1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GB" sz="14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GB" sz="1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GB" sz="1400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GB" sz="14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GB" sz="1400" dirty="0"/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sz="1400" dirty="0"/>
                  <a:t>Morphisms: </a:t>
                </a:r>
                <a14:m>
                  <m:oMath xmlns:m="http://schemas.openxmlformats.org/officeDocument/2006/math">
                    <m:r>
                      <a:rPr lang="en-GB" sz="140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GB" sz="140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GB" sz="140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GB" sz="1400" i="1" smtClean="0">
                        <a:latin typeface="Cambria Math" panose="02040503050406030204" pitchFamily="18" charset="0"/>
                      </a:rPr>
                      <m:t> →</m:t>
                    </m:r>
                    <m:r>
                      <a:rPr lang="en-GB" sz="140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GB" sz="1400" dirty="0"/>
                  <a:t>, </a:t>
                </a:r>
                <a14:m>
                  <m:oMath xmlns:m="http://schemas.openxmlformats.org/officeDocument/2006/math">
                    <m:r>
                      <a:rPr lang="en-GB" sz="140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GB" sz="140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GB" sz="140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GB" sz="1400" i="1" smtClean="0">
                        <a:latin typeface="Cambria Math" panose="02040503050406030204" pitchFamily="18" charset="0"/>
                      </a:rPr>
                      <m:t> →</m:t>
                    </m:r>
                    <m:r>
                      <a:rPr lang="en-GB" sz="140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GB" sz="1400" dirty="0"/>
                  <a:t>, </a:t>
                </a:r>
                <a14:m>
                  <m:oMath xmlns:m="http://schemas.openxmlformats.org/officeDocument/2006/math">
                    <m:r>
                      <a:rPr lang="en-GB" sz="140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140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GB" sz="140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GB" sz="140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GB" sz="1400" i="1" smtClean="0">
                        <a:latin typeface="Cambria Math" panose="02040503050406030204" pitchFamily="18" charset="0"/>
                      </a:rPr>
                      <m:t> →</m:t>
                    </m:r>
                    <m:r>
                      <a:rPr lang="en-GB" sz="140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GB" sz="140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GB" sz="1400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sz="1800" dirty="0"/>
                  <a:t>Identity: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∀</m:t>
                        </m:r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𝑜𝑏</m:t>
                        </m:r>
                        <m:d>
                          <m:dPr>
                            <m:ctrlPr>
                              <a:rPr lang="en-GB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1800" b="0" i="1" smtClean="0">
                                <a:latin typeface="Cambria Math" panose="02040503050406030204" pitchFamily="18" charset="0"/>
                              </a:rPr>
                              <m:t>𝒞</m:t>
                            </m:r>
                          </m:e>
                        </m:d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 .  </m:t>
                        </m:r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𝑖𝑑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GB" sz="1800" b="0" i="0" smtClean="0">
                            <a:latin typeface="Cambria Math" panose="02040503050406030204" pitchFamily="18" charset="0"/>
                          </a:rPr>
                          <m:t>A</m:t>
                        </m:r>
                      </m:sub>
                    </m:sSub>
                    <m:r>
                      <a:rPr lang="en-GB" sz="1800" b="0" i="0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GB" sz="1800" b="0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sz="1800" dirty="0"/>
                  <a:t>Associative Composition </a:t>
                </a:r>
                <a14:m>
                  <m:oMath xmlns:m="http://schemas.openxmlformats.org/officeDocument/2006/math"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∘</m:t>
                    </m:r>
                    <m:r>
                      <a:rPr lang="en-GB" sz="1800" b="0" i="0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GB" sz="1800" b="0" dirty="0"/>
                  <a:t> </a:t>
                </a:r>
                <a14:m>
                  <m:oMath xmlns:m="http://schemas.openxmlformats.org/officeDocument/2006/math"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∘</m:t>
                    </m:r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 : </m:t>
                    </m:r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endParaRPr lang="en-GB" sz="1800" b="0" dirty="0"/>
              </a:p>
              <a:p>
                <a:pPr marL="742950" lvl="1" indent="-285750">
                  <a:lnSpc>
                    <a:spcPct val="150000"/>
                  </a:lnSpc>
                </a:pPr>
                <a:r>
                  <a:rPr lang="en-GB" sz="1400" dirty="0"/>
                  <a:t>Composition with </a:t>
                </a:r>
                <a14:m>
                  <m:oMath xmlns:m="http://schemas.openxmlformats.org/officeDocument/2006/math">
                    <m:r>
                      <a:rPr lang="en-GB" sz="1400" b="0" i="1" smtClean="0">
                        <a:latin typeface="Cambria Math" panose="02040503050406030204" pitchFamily="18" charset="0"/>
                      </a:rPr>
                      <m:t>𝑖𝑑</m:t>
                    </m:r>
                  </m:oMath>
                </a14:m>
                <a:r>
                  <a:rPr lang="en-GB" sz="1400" b="0" dirty="0"/>
                  <a:t> does nothing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en-GB" sz="1800" dirty="0"/>
              </a:p>
            </p:txBody>
          </p:sp>
        </mc:Choice>
        <mc:Fallback>
          <p:sp>
            <p:nvSpPr>
              <p:cNvPr id="5" name="Inhaltsplatzhalter 4">
                <a:extLst>
                  <a:ext uri="{FF2B5EF4-FFF2-40B4-BE49-F238E27FC236}">
                    <a16:creationId xmlns:a16="http://schemas.microsoft.com/office/drawing/2014/main" id="{ED1275FC-597D-71A2-072F-1432B99F398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/>
              </p:nvPr>
            </p:nvSpPr>
            <p:spPr>
              <a:blipFill>
                <a:blip r:embed="rId2"/>
                <a:stretch>
                  <a:fillRect l="-152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CD233A7D-911C-B207-6DCC-2DE3FE07DBF1}"/>
              </a:ext>
            </a:extLst>
          </p:cNvPr>
          <p:cNvSpPr/>
          <p:nvPr/>
        </p:nvSpPr>
        <p:spPr>
          <a:xfrm>
            <a:off x="5636766" y="1255945"/>
            <a:ext cx="2944800" cy="28030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IMG SEQ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8588120-3290-3137-D122-59A8BF5C232B}"/>
                  </a:ext>
                </a:extLst>
              </p:cNvPr>
              <p:cNvSpPr txBox="1"/>
              <p:nvPr/>
            </p:nvSpPr>
            <p:spPr>
              <a:xfrm>
                <a:off x="6156213" y="4130668"/>
                <a:ext cx="19059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∘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∘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 :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8588120-3290-3137-D122-59A8BF5C23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6213" y="4130668"/>
                <a:ext cx="1905906" cy="369332"/>
              </a:xfrm>
              <a:prstGeom prst="rect">
                <a:avLst/>
              </a:prstGeom>
              <a:blipFill>
                <a:blip r:embed="rId3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437712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895BF8-E7E7-5AE5-172F-D708DE55A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sz="3200" u="sng" dirty="0"/>
              <a:t>Monoidal Category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Inhaltsplatzhalter 4">
                <a:extLst>
                  <a:ext uri="{FF2B5EF4-FFF2-40B4-BE49-F238E27FC236}">
                    <a16:creationId xmlns:a16="http://schemas.microsoft.com/office/drawing/2014/main" id="{ED1275FC-597D-71A2-072F-1432B99F398E}"/>
                  </a:ext>
                </a:extLst>
              </p:cNvPr>
              <p:cNvSpPr>
                <a:spLocks noGrp="1"/>
              </p:cNvSpPr>
              <p:nvPr>
                <p:ph/>
              </p:nvPr>
            </p:nvSpPr>
            <p:spPr/>
            <p:txBody>
              <a:bodyPr anchor="t" anchorCtr="0">
                <a:no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sz="1800" dirty="0"/>
                  <a:t>Category </a:t>
                </a:r>
                <a14:m>
                  <m:oMath xmlns:m="http://schemas.openxmlformats.org/officeDocument/2006/math"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𝒞</m:t>
                    </m:r>
                  </m:oMath>
                </a14:m>
                <a:r>
                  <a:rPr lang="en-GB" sz="1400" dirty="0"/>
                  <a:t> </a:t>
                </a:r>
                <a:r>
                  <a:rPr lang="en-GB" sz="1800" dirty="0"/>
                  <a:t>with: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sz="1400" dirty="0"/>
                  <a:t>Bifunctor: </a:t>
                </a:r>
                <a14:m>
                  <m:oMath xmlns:m="http://schemas.openxmlformats.org/officeDocument/2006/math"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⊗: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𝒞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𝒞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 →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𝒞</m:t>
                    </m:r>
                  </m:oMath>
                </a14:m>
                <a:endParaRPr lang="de-DE" sz="1400" dirty="0"/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⊗</m:t>
                    </m:r>
                  </m:oMath>
                </a14:m>
                <a:r>
                  <a:rPr lang="de-DE" sz="1400" dirty="0"/>
                  <a:t> </a:t>
                </a:r>
                <a:r>
                  <a:rPr lang="de-DE" sz="1400" dirty="0" err="1"/>
                  <a:t>is</a:t>
                </a:r>
                <a:r>
                  <a:rPr lang="de-DE" sz="1400" dirty="0"/>
                  <a:t> </a:t>
                </a:r>
                <a:r>
                  <a:rPr lang="de-DE" sz="1400" dirty="0" err="1"/>
                  <a:t>associative</a:t>
                </a:r>
                <a:endParaRPr lang="en-GB" sz="1000" dirty="0"/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sz="1400" dirty="0"/>
                  <a:t>Unit Object: </a:t>
                </a:r>
                <a14:m>
                  <m:oMath xmlns:m="http://schemas.openxmlformats.org/officeDocument/2006/math"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𝒞</m:t>
                    </m:r>
                  </m:oMath>
                </a14:m>
                <a:endParaRPr lang="en-GB" sz="1400" dirty="0"/>
              </a:p>
              <a:p>
                <a:pPr marL="742950" lvl="1" indent="-285750">
                  <a:lnSpc>
                    <a:spcPct val="150000"/>
                  </a:lnSpc>
                </a:pPr>
                <a:endParaRPr lang="en-GB" sz="1400" dirty="0"/>
              </a:p>
              <a:p>
                <a:pPr lvl="1">
                  <a:lnSpc>
                    <a:spcPct val="150000"/>
                  </a:lnSpc>
                </a:pPr>
                <a:endParaRPr lang="en-GB" dirty="0"/>
              </a:p>
            </p:txBody>
          </p:sp>
        </mc:Choice>
        <mc:Fallback>
          <p:sp>
            <p:nvSpPr>
              <p:cNvPr id="5" name="Inhaltsplatzhalter 4">
                <a:extLst>
                  <a:ext uri="{FF2B5EF4-FFF2-40B4-BE49-F238E27FC236}">
                    <a16:creationId xmlns:a16="http://schemas.microsoft.com/office/drawing/2014/main" id="{ED1275FC-597D-71A2-072F-1432B99F398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/>
              </p:nvPr>
            </p:nvSpPr>
            <p:spPr>
              <a:blipFill>
                <a:blip r:embed="rId2"/>
                <a:stretch>
                  <a:fillRect l="-152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CD233A7D-911C-B207-6DCC-2DE3FE07DBF1}"/>
              </a:ext>
            </a:extLst>
          </p:cNvPr>
          <p:cNvSpPr/>
          <p:nvPr/>
        </p:nvSpPr>
        <p:spPr>
          <a:xfrm>
            <a:off x="5462612" y="1146392"/>
            <a:ext cx="2916746" cy="28507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IMG PAR With ID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1325120-A6D4-011D-54D0-87571BF8FE93}"/>
                  </a:ext>
                </a:extLst>
              </p:cNvPr>
              <p:cNvSpPr txBox="1"/>
              <p:nvPr/>
            </p:nvSpPr>
            <p:spPr>
              <a:xfrm>
                <a:off x="4877971" y="4130668"/>
                <a:ext cx="408602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⊗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⊗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 :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⊗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⊗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⊗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⊗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1325120-A6D4-011D-54D0-87571BF8FE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7971" y="4130668"/>
                <a:ext cx="4086029" cy="369332"/>
              </a:xfrm>
              <a:prstGeom prst="rect">
                <a:avLst/>
              </a:prstGeom>
              <a:blipFill>
                <a:blip r:embed="rId3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87581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895BF8-E7E7-5AE5-172F-D708DE55A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sz="3200" u="sng" dirty="0"/>
              <a:t>Monoidal Category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Inhaltsplatzhalter 4">
                <a:extLst>
                  <a:ext uri="{FF2B5EF4-FFF2-40B4-BE49-F238E27FC236}">
                    <a16:creationId xmlns:a16="http://schemas.microsoft.com/office/drawing/2014/main" id="{ED1275FC-597D-71A2-072F-1432B99F398E}"/>
                  </a:ext>
                </a:extLst>
              </p:cNvPr>
              <p:cNvSpPr>
                <a:spLocks noGrp="1"/>
              </p:cNvSpPr>
              <p:nvPr>
                <p:ph/>
              </p:nvPr>
            </p:nvSpPr>
            <p:spPr>
              <a:xfrm>
                <a:off x="180000" y="1440000"/>
                <a:ext cx="3153600" cy="3060000"/>
              </a:xfrm>
            </p:spPr>
            <p:txBody>
              <a:bodyPr anchor="t" anchorCtr="0">
                <a:no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de-DE" sz="1800" dirty="0"/>
                  <a:t>Preparing States:</a:t>
                </a:r>
              </a:p>
              <a:p>
                <a:pPr marL="2857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GB" sz="100" dirty="0"/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𝜈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GB" sz="1400" dirty="0"/>
                  <a:t> (</a:t>
                </a:r>
                <a:r>
                  <a:rPr lang="en-GB" sz="1400" dirty="0" err="1"/>
                  <a:t>Ket</a:t>
                </a:r>
                <a:r>
                  <a:rPr lang="en-GB" sz="1400" dirty="0"/>
                  <a:t>)</a:t>
                </a:r>
              </a:p>
              <a:p>
                <a:pPr marL="285750" indent="-285750">
                  <a:lnSpc>
                    <a:spcPct val="150000"/>
                  </a:lnSpc>
                </a:pPr>
                <a:r>
                  <a:rPr lang="en-GB" sz="1800" dirty="0"/>
                  <a:t>Erasing States: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de-DE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p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†</m:t>
                        </m:r>
                      </m:sup>
                    </m:sSup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GB" sz="1400" dirty="0"/>
                  <a:t> (Bra)</a:t>
                </a:r>
              </a:p>
              <a:p>
                <a:pPr marL="285750" indent="-285750">
                  <a:lnSpc>
                    <a:spcPct val="150000"/>
                  </a:lnSpc>
                </a:pPr>
                <a:r>
                  <a:rPr lang="en-GB" sz="1800" dirty="0"/>
                  <a:t>Combination:</a:t>
                </a:r>
              </a:p>
              <a:p>
                <a:pPr marL="742950" lvl="1" indent="-285750">
                  <a:lnSpc>
                    <a:spcPct val="15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de-DE" sz="1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400" i="1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p>
                        <m:r>
                          <a:rPr lang="de-DE" sz="1400" i="1">
                            <a:latin typeface="Cambria Math" panose="02040503050406030204" pitchFamily="18" charset="0"/>
                          </a:rPr>
                          <m:t>†</m:t>
                        </m:r>
                      </m:sup>
                    </m:sSup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∘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𝜈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 :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en-GB" sz="1400" dirty="0"/>
              </a:p>
              <a:p>
                <a:pPr marL="2857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GB" dirty="0"/>
              </a:p>
            </p:txBody>
          </p:sp>
        </mc:Choice>
        <mc:Fallback>
          <p:sp>
            <p:nvSpPr>
              <p:cNvPr id="5" name="Inhaltsplatzhalter 4">
                <a:extLst>
                  <a:ext uri="{FF2B5EF4-FFF2-40B4-BE49-F238E27FC236}">
                    <a16:creationId xmlns:a16="http://schemas.microsoft.com/office/drawing/2014/main" id="{ED1275FC-597D-71A2-072F-1432B99F398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/>
              </p:nvPr>
            </p:nvSpPr>
            <p:spPr>
              <a:xfrm>
                <a:off x="180000" y="1440000"/>
                <a:ext cx="3153600" cy="3060000"/>
              </a:xfrm>
              <a:blipFill>
                <a:blip r:embed="rId2"/>
                <a:stretch>
                  <a:fillRect l="-425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CD233A7D-911C-B207-6DCC-2DE3FE07DBF1}"/>
              </a:ext>
            </a:extLst>
          </p:cNvPr>
          <p:cNvSpPr/>
          <p:nvPr/>
        </p:nvSpPr>
        <p:spPr>
          <a:xfrm>
            <a:off x="4024800" y="1146392"/>
            <a:ext cx="4757758" cy="28507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IMG Preparing / erasing</a:t>
            </a:r>
          </a:p>
        </p:txBody>
      </p:sp>
    </p:spTree>
    <p:extLst>
      <p:ext uri="{BB962C8B-B14F-4D97-AF65-F5344CB8AC3E}">
        <p14:creationId xmlns:p14="http://schemas.microsoft.com/office/powerpoint/2010/main" val="27172989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895BF8-E7E7-5AE5-172F-D708DE55A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sz="3200" u="sng" dirty="0"/>
              <a:t>Symmetric Monoidal Category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Inhaltsplatzhalter 4">
                <a:extLst>
                  <a:ext uri="{FF2B5EF4-FFF2-40B4-BE49-F238E27FC236}">
                    <a16:creationId xmlns:a16="http://schemas.microsoft.com/office/drawing/2014/main" id="{ED1275FC-597D-71A2-072F-1432B99F398E}"/>
                  </a:ext>
                </a:extLst>
              </p:cNvPr>
              <p:cNvSpPr>
                <a:spLocks noGrp="1"/>
              </p:cNvSpPr>
              <p:nvPr>
                <p:ph/>
              </p:nvPr>
            </p:nvSpPr>
            <p:spPr/>
            <p:txBody>
              <a:bodyPr anchor="t" anchorCtr="0">
                <a:no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de-DE" sz="1800" dirty="0"/>
                  <a:t>Monoidal </a:t>
                </a:r>
                <a:r>
                  <a:rPr lang="de-DE" sz="1800" dirty="0" err="1"/>
                  <a:t>Category</a:t>
                </a:r>
                <a:r>
                  <a:rPr lang="de-DE" sz="1800" dirty="0"/>
                  <a:t> </a:t>
                </a:r>
                <a14:m>
                  <m:oMath xmlns:m="http://schemas.openxmlformats.org/officeDocument/2006/math">
                    <m:r>
                      <a:rPr lang="de-DE" sz="1800"/>
                      <m:t>𝒞</m:t>
                    </m:r>
                  </m:oMath>
                </a14:m>
                <a:r>
                  <a:rPr lang="de-DE" sz="1800" dirty="0"/>
                  <a:t> with:</a:t>
                </a:r>
              </a:p>
              <a:p>
                <a:pPr marL="2857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GB" sz="100" dirty="0"/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de-DE" sz="1400" b="0" dirty="0"/>
                  <a:t>Swap-</a:t>
                </a:r>
                <a:r>
                  <a:rPr lang="de-DE" sz="1400" b="0" dirty="0" err="1"/>
                  <a:t>Isomorphism</a:t>
                </a:r>
                <a:endParaRPr lang="de-DE" sz="1400" b="0" dirty="0"/>
              </a:p>
              <a:p>
                <a:pPr marL="742950" lvl="2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DE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 :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⊗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⊗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GB" sz="1800" dirty="0"/>
              </a:p>
              <a:p>
                <a:pPr marL="285750" lvl="1" indent="-285750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DE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∘</m:t>
                    </m:r>
                    <m:sSub>
                      <m:sSubPr>
                        <m:ctrlPr>
                          <a:rPr lang="de-DE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𝑖</m:t>
                    </m:r>
                    <m:sSub>
                      <m:sSubPr>
                        <m:ctrlPr>
                          <a:rPr lang="de-DE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endParaRPr lang="en-GB" sz="1800" dirty="0"/>
              </a:p>
              <a:p>
                <a:pPr marL="285750" lvl="1" indent="-285750">
                  <a:lnSpc>
                    <a:spcPct val="150000"/>
                  </a:lnSpc>
                </a:pPr>
                <a:r>
                  <a:rPr lang="en-GB" sz="1800" dirty="0"/>
                  <a:t>Operations can be pushed trough</a:t>
                </a:r>
              </a:p>
            </p:txBody>
          </p:sp>
        </mc:Choice>
        <mc:Fallback>
          <p:sp>
            <p:nvSpPr>
              <p:cNvPr id="5" name="Inhaltsplatzhalter 4">
                <a:extLst>
                  <a:ext uri="{FF2B5EF4-FFF2-40B4-BE49-F238E27FC236}">
                    <a16:creationId xmlns:a16="http://schemas.microsoft.com/office/drawing/2014/main" id="{ED1275FC-597D-71A2-072F-1432B99F398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/>
              </p:nvPr>
            </p:nvSpPr>
            <p:spPr>
              <a:blipFill>
                <a:blip r:embed="rId2"/>
                <a:stretch>
                  <a:fillRect l="-152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CD233A7D-911C-B207-6DCC-2DE3FE07DBF1}"/>
              </a:ext>
            </a:extLst>
          </p:cNvPr>
          <p:cNvSpPr/>
          <p:nvPr/>
        </p:nvSpPr>
        <p:spPr>
          <a:xfrm>
            <a:off x="4240800" y="1146392"/>
            <a:ext cx="4541758" cy="28507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SWAP</a:t>
            </a:r>
          </a:p>
        </p:txBody>
      </p:sp>
    </p:spTree>
    <p:extLst>
      <p:ext uri="{BB962C8B-B14F-4D97-AF65-F5344CB8AC3E}">
        <p14:creationId xmlns:p14="http://schemas.microsoft.com/office/powerpoint/2010/main" val="15901281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895BF8-E7E7-5AE5-172F-D708DE55A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sz="3200" u="sng" dirty="0"/>
              <a:t>Compact Monoidal Category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Inhaltsplatzhalter 4">
                <a:extLst>
                  <a:ext uri="{FF2B5EF4-FFF2-40B4-BE49-F238E27FC236}">
                    <a16:creationId xmlns:a16="http://schemas.microsoft.com/office/drawing/2014/main" id="{ED1275FC-597D-71A2-072F-1432B99F398E}"/>
                  </a:ext>
                </a:extLst>
              </p:cNvPr>
              <p:cNvSpPr>
                <a:spLocks noGrp="1"/>
              </p:cNvSpPr>
              <p:nvPr>
                <p:ph/>
              </p:nvPr>
            </p:nvSpPr>
            <p:spPr/>
            <p:txBody>
              <a:bodyPr anchor="t" anchorCtr="0">
                <a:no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de-DE" sz="1800" dirty="0"/>
                  <a:t>Symmetric </a:t>
                </a:r>
                <a:r>
                  <a:rPr lang="de-DE" sz="1800" dirty="0" err="1"/>
                  <a:t>Monoidal</a:t>
                </a:r>
                <a:r>
                  <a:rPr lang="de-DE" sz="1800" dirty="0"/>
                  <a:t> </a:t>
                </a:r>
                <a:r>
                  <a:rPr lang="de-DE" sz="1800" dirty="0" err="1"/>
                  <a:t>Category</a:t>
                </a:r>
                <a:r>
                  <a:rPr lang="de-DE" sz="1800" dirty="0"/>
                  <a:t> </a:t>
                </a:r>
                <a14:m>
                  <m:oMath xmlns:m="http://schemas.openxmlformats.org/officeDocument/2006/math">
                    <m:r>
                      <a:rPr lang="de-DE" sz="1800"/>
                      <m:t>𝒞</m:t>
                    </m:r>
                  </m:oMath>
                </a14:m>
                <a:r>
                  <a:rPr lang="de-DE" sz="1800" dirty="0"/>
                  <a:t> </a:t>
                </a:r>
                <a:r>
                  <a:rPr lang="de-DE" sz="1800" dirty="0" err="1"/>
                  <a:t>where</a:t>
                </a:r>
                <a:r>
                  <a:rPr lang="de-DE" sz="1800" dirty="0"/>
                  <a:t>:</a:t>
                </a:r>
              </a:p>
              <a:p>
                <a:pPr marL="742950" lvl="1" indent="-285750">
                  <a:lnSpc>
                    <a:spcPct val="150000"/>
                  </a:lnSpc>
                </a:pPr>
                <a:r>
                  <a:rPr lang="de-DE" sz="1400" dirty="0"/>
                  <a:t>Every </a:t>
                </a:r>
                <a:r>
                  <a:rPr lang="de-DE" sz="1400" dirty="0" err="1"/>
                  <a:t>object</a:t>
                </a:r>
                <a:r>
                  <a:rPr lang="de-DE" sz="1400" dirty="0"/>
                  <a:t> </a:t>
                </a:r>
                <a14:m>
                  <m:oMath xmlns:m="http://schemas.openxmlformats.org/officeDocument/2006/math"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de-DE" sz="1400" dirty="0"/>
                  <a:t> </a:t>
                </a:r>
                <a:r>
                  <a:rPr lang="de-DE" sz="1400" dirty="0" err="1"/>
                  <a:t>has</a:t>
                </a:r>
                <a:r>
                  <a:rPr lang="de-DE" sz="1400" dirty="0"/>
                  <a:t> a dual </a:t>
                </a:r>
                <a:r>
                  <a:rPr lang="de-DE" sz="1400" dirty="0" err="1"/>
                  <a:t>object</a:t>
                </a:r>
                <a:r>
                  <a:rPr lang="de-DE" sz="14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endParaRPr lang="de-DE" sz="1400" dirty="0"/>
              </a:p>
              <a:p>
                <a:pPr marL="742950" lvl="1" indent="-285750">
                  <a:lnSpc>
                    <a:spcPct val="150000"/>
                  </a:lnSpc>
                </a:pPr>
                <a:r>
                  <a:rPr lang="de-DE" sz="1400" dirty="0" err="1"/>
                  <a:t>Morphism</a:t>
                </a:r>
                <a:r>
                  <a:rPr lang="de-DE" sz="1400" dirty="0"/>
                  <a:t> Unit: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de-DE" sz="1400" b="0" i="0" smtClean="0">
                        <a:latin typeface="Cambria Math" panose="02040503050406030204" pitchFamily="18" charset="0"/>
                      </a:rPr>
                      <m:t> :</m:t>
                    </m:r>
                    <m:r>
                      <a:rPr lang="de-DE" sz="1400" i="1">
                        <a:latin typeface="Cambria Math" panose="02040503050406030204" pitchFamily="18" charset="0"/>
                      </a:rPr>
                      <m:t>𝐼</m:t>
                    </m:r>
                    <m:r>
                      <a:rPr lang="de-DE" sz="1400" b="0" i="0" smtClean="0"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de-DE" sz="1400" b="0" i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de-DE" sz="1400" b="0" i="0" smtClean="0"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p>
                        <m:r>
                          <a:rPr lang="de-DE" sz="1400" b="0" i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⊗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de-DE" sz="1400" dirty="0"/>
              </a:p>
              <a:p>
                <a:pPr marL="742950" lvl="1" indent="-285750">
                  <a:lnSpc>
                    <a:spcPct val="150000"/>
                  </a:lnSpc>
                </a:pPr>
                <a:r>
                  <a:rPr lang="de-DE" sz="1400" dirty="0" err="1"/>
                  <a:t>Morphism</a:t>
                </a:r>
                <a:r>
                  <a:rPr lang="de-DE" sz="1400" dirty="0"/>
                  <a:t> </a:t>
                </a:r>
                <a:r>
                  <a:rPr lang="de-DE" sz="1400" dirty="0" err="1"/>
                  <a:t>Counit</a:t>
                </a:r>
                <a:r>
                  <a:rPr lang="de-DE" sz="1400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de-DE" sz="1400" b="0" i="0" smtClean="0">
                        <a:latin typeface="Cambria Math" panose="02040503050406030204" pitchFamily="18" charset="0"/>
                      </a:rPr>
                      <m:t> :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⊗</m:t>
                    </m:r>
                    <m:sSup>
                      <m:sSupPr>
                        <m:ctrlPr>
                          <a:rPr lang="de-DE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de-DE" sz="1400" dirty="0"/>
              </a:p>
              <a:p>
                <a:pPr marL="285750" indent="-285750">
                  <a:lnSpc>
                    <a:spcPct val="150000"/>
                  </a:lnSpc>
                </a:pPr>
                <a:r>
                  <a:rPr lang="de-DE" sz="1800" dirty="0" err="1"/>
                  <a:t>Combining</a:t>
                </a:r>
                <a:r>
                  <a:rPr lang="de-DE" sz="1800" dirty="0"/>
                  <a:t> </a:t>
                </a:r>
                <a:r>
                  <a:rPr lang="de-DE" sz="1800" dirty="0" err="1"/>
                  <a:t>them</a:t>
                </a:r>
                <a:r>
                  <a:rPr lang="de-DE" sz="1800" dirty="0"/>
                  <a:t> </a:t>
                </a:r>
                <a:r>
                  <a:rPr lang="de-DE" sz="1800" dirty="0" err="1"/>
                  <a:t>yields</a:t>
                </a:r>
                <a:r>
                  <a:rPr lang="de-DE" sz="1800" dirty="0"/>
                  <a:t> </a:t>
                </a:r>
                <a14:m>
                  <m:oMath xmlns:m="http://schemas.openxmlformats.org/officeDocument/2006/math"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𝑖</m:t>
                    </m:r>
                    <m:sSub>
                      <m:sSubPr>
                        <m:ctrlPr>
                          <a:rPr lang="de-DE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endParaRPr lang="de-DE" sz="1800" dirty="0"/>
              </a:p>
              <a:p>
                <a:pPr marL="2857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GB" sz="100" dirty="0"/>
              </a:p>
            </p:txBody>
          </p:sp>
        </mc:Choice>
        <mc:Fallback>
          <p:sp>
            <p:nvSpPr>
              <p:cNvPr id="5" name="Inhaltsplatzhalter 4">
                <a:extLst>
                  <a:ext uri="{FF2B5EF4-FFF2-40B4-BE49-F238E27FC236}">
                    <a16:creationId xmlns:a16="http://schemas.microsoft.com/office/drawing/2014/main" id="{ED1275FC-597D-71A2-072F-1432B99F398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/>
              </p:nvPr>
            </p:nvSpPr>
            <p:spPr>
              <a:blipFill>
                <a:blip r:embed="rId2"/>
                <a:stretch>
                  <a:fillRect l="-152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CD233A7D-911C-B207-6DCC-2DE3FE07DBF1}"/>
              </a:ext>
            </a:extLst>
          </p:cNvPr>
          <p:cNvSpPr/>
          <p:nvPr/>
        </p:nvSpPr>
        <p:spPr>
          <a:xfrm>
            <a:off x="4924800" y="1146392"/>
            <a:ext cx="3857758" cy="28507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CAP CUP</a:t>
            </a:r>
          </a:p>
        </p:txBody>
      </p:sp>
    </p:spTree>
    <p:extLst>
      <p:ext uri="{BB962C8B-B14F-4D97-AF65-F5344CB8AC3E}">
        <p14:creationId xmlns:p14="http://schemas.microsoft.com/office/powerpoint/2010/main" val="26420641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895BF8-E7E7-5AE5-172F-D708DE55A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sz="3200" u="sng" dirty="0"/>
              <a:t>Graphical Calculus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ED1275FC-597D-71A2-072F-1432B99F398E}"/>
              </a:ext>
            </a:extLst>
          </p:cNvPr>
          <p:cNvSpPr>
            <a:spLocks noGrp="1"/>
          </p:cNvSpPr>
          <p:nvPr>
            <p:ph/>
          </p:nvPr>
        </p:nvSpPr>
        <p:spPr>
          <a:xfrm>
            <a:off x="180000" y="1440000"/>
            <a:ext cx="5464800" cy="3060000"/>
          </a:xfrm>
        </p:spPr>
        <p:txBody>
          <a:bodyPr anchor="t" anchorCtr="0">
            <a:noAutofit/>
          </a:bodyPr>
          <a:lstStyle/>
          <a:p>
            <a:r>
              <a:rPr lang="en-US" sz="1800" dirty="0"/>
              <a:t>Visually combine Elements of the Category </a:t>
            </a:r>
          </a:p>
          <a:p>
            <a:pPr lvl="1"/>
            <a:r>
              <a:rPr lang="en-US" sz="1400" dirty="0"/>
              <a:t>Process Theory</a:t>
            </a:r>
          </a:p>
          <a:p>
            <a:r>
              <a:rPr lang="en-US" sz="1800" dirty="0"/>
              <a:t>Main Idea of ZX-Calculus: </a:t>
            </a:r>
          </a:p>
          <a:p>
            <a:pPr lvl="1"/>
            <a:r>
              <a:rPr lang="en-US" sz="1400" dirty="0"/>
              <a:t>Represent Circuit as Network of Processes</a:t>
            </a:r>
          </a:p>
          <a:p>
            <a:pPr lvl="1"/>
            <a:r>
              <a:rPr lang="en-US" sz="1400" dirty="0"/>
              <a:t>Apply Simplifications on the Network</a:t>
            </a:r>
          </a:p>
          <a:p>
            <a:r>
              <a:rPr lang="en-US" sz="1800" dirty="0"/>
              <a:t>“Only topology Matters”</a:t>
            </a:r>
          </a:p>
          <a:p>
            <a:pPr lvl="1"/>
            <a:r>
              <a:rPr lang="en-US" sz="1400" dirty="0"/>
              <a:t>If it looks like the same graph its the same thing</a:t>
            </a:r>
          </a:p>
          <a:p>
            <a:pPr lvl="1"/>
            <a:r>
              <a:rPr lang="en-US" sz="1400" dirty="0"/>
              <a:t>Guaranteed by the rules of the Category</a:t>
            </a:r>
          </a:p>
          <a:p>
            <a:endParaRPr lang="en-US" sz="1800" dirty="0"/>
          </a:p>
          <a:p>
            <a:pPr marL="285750" indent="-285750">
              <a:lnSpc>
                <a:spcPct val="150000"/>
              </a:lnSpc>
            </a:pPr>
            <a:endParaRPr lang="de-DE" sz="1800" dirty="0"/>
          </a:p>
          <a:p>
            <a:pPr marL="2857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1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240988-8496-9B6F-891D-16F32C890D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3853" y="724888"/>
            <a:ext cx="3100147" cy="3693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2957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895BF8-E7E7-5AE5-172F-D708DE55A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sz="3200" u="sng" dirty="0"/>
              <a:t>Example Network: CNOT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9C7A0ED-5883-0380-CFBB-FADA36521D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3032" y="812880"/>
            <a:ext cx="3343768" cy="3897861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D8F06EA-0C5D-68C8-7A27-E9F7F2CA2274}"/>
              </a:ext>
            </a:extLst>
          </p:cNvPr>
          <p:cNvSpPr>
            <a:spLocks noGrp="1"/>
          </p:cNvSpPr>
          <p:nvPr>
            <p:ph/>
          </p:nvPr>
        </p:nvSpPr>
        <p:spPr>
          <a:xfrm>
            <a:off x="180000" y="1440000"/>
            <a:ext cx="3765600" cy="306000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sz="2000" dirty="0"/>
              <a:t>Prepare Qubits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000" dirty="0"/>
              <a:t>Apply Hadamard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000" dirty="0"/>
              <a:t>Apply CNTOT</a:t>
            </a:r>
          </a:p>
        </p:txBody>
      </p:sp>
    </p:spTree>
    <p:extLst>
      <p:ext uri="{BB962C8B-B14F-4D97-AF65-F5344CB8AC3E}">
        <p14:creationId xmlns:p14="http://schemas.microsoft.com/office/powerpoint/2010/main" val="4729000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895BF8-E7E7-5AE5-172F-D708DE55A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800" u="sng" dirty="0">
                <a:latin typeface="Arial" panose="020B0604020202020204" pitchFamily="34" charset="0"/>
                <a:cs typeface="Arial" panose="020B0604020202020204" pitchFamily="34" charset="0"/>
              </a:rPr>
              <a:t>Image Sources</a:t>
            </a:r>
          </a:p>
        </p:txBody>
      </p:sp>
      <p:sp>
        <p:nvSpPr>
          <p:cNvPr id="6" name="Untertitel 5">
            <a:extLst>
              <a:ext uri="{FF2B5EF4-FFF2-40B4-BE49-F238E27FC236}">
                <a16:creationId xmlns:a16="http://schemas.microsoft.com/office/drawing/2014/main" id="{9B8B78D5-8AF3-453D-FC47-235C57DC881C}"/>
              </a:ext>
            </a:extLst>
          </p:cNvPr>
          <p:cNvSpPr>
            <a:spLocks noGrp="1"/>
          </p:cNvSpPr>
          <p:nvPr>
            <p:ph/>
          </p:nvPr>
        </p:nvSpPr>
        <p:spPr>
          <a:xfrm>
            <a:off x="180000" y="1440000"/>
            <a:ext cx="8820000" cy="3060000"/>
          </a:xfrm>
        </p:spPr>
        <p:txBody>
          <a:bodyPr anchor="t" anchorCtr="0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/>
              <a:t>Fig. 1: ZX-Circuit </a:t>
            </a:r>
            <a:r>
              <a:rPr lang="de-DE" sz="1400" dirty="0">
                <a:hlinkClick r:id="rId3"/>
              </a:rPr>
              <a:t>https://upload.wikimedia.org/wikipedia/commons/5/50/Zx-diagram-example.svg</a:t>
            </a:r>
            <a:endParaRPr lang="de-DE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/>
              <a:t>Fig. 2: Circuit Identities </a:t>
            </a:r>
            <a:r>
              <a:rPr lang="de-DE" sz="1400" dirty="0">
                <a:hlinkClick r:id="rId4"/>
              </a:rPr>
              <a:t>https://www.cs.ox.ac.uk/people/aleks.kissinger/slides/qnlp-40mins.pdf</a:t>
            </a:r>
            <a:endParaRPr lang="de-DE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/>
              <a:t>Fig. 3: Quantum </a:t>
            </a:r>
            <a:r>
              <a:rPr lang="de-DE" sz="1400" dirty="0" err="1"/>
              <a:t>Compilation</a:t>
            </a:r>
            <a:r>
              <a:rPr lang="de-DE" sz="1400" dirty="0"/>
              <a:t> </a:t>
            </a:r>
            <a:r>
              <a:rPr lang="de-DE" sz="1400" dirty="0">
                <a:hlinkClick r:id="rId5"/>
              </a:rPr>
              <a:t>https://www.researchgate.net/figure/Quantum-circuit-compilation-47_fig15_348930917</a:t>
            </a:r>
            <a:endParaRPr lang="de-DE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/>
              <a:t>Fig. 4: Fault tolerant Toffoli Gate </a:t>
            </a:r>
            <a:r>
              <a:rPr lang="de-DE" sz="1400" dirty="0">
                <a:hlinkClick r:id="rId6"/>
              </a:rPr>
              <a:t>https://www.researchgate.net/figure/The-fault-tolerant-Clifford-T-implementations-of-quantum-logic-gates-used-in-this-work_fig1_322049116</a:t>
            </a:r>
            <a:endParaRPr lang="de-DE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19927222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895BF8-E7E7-5AE5-172F-D708DE55A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sz="3200" u="sng" dirty="0"/>
              <a:t>What is ZX-Calculus?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ED1275FC-597D-71A2-072F-1432B99F398E}"/>
              </a:ext>
            </a:extLst>
          </p:cNvPr>
          <p:cNvSpPr>
            <a:spLocks noGrp="1"/>
          </p:cNvSpPr>
          <p:nvPr>
            <p:ph/>
          </p:nvPr>
        </p:nvSpPr>
        <p:spPr>
          <a:xfrm>
            <a:off x="180000" y="1440000"/>
            <a:ext cx="8820000" cy="3060000"/>
          </a:xfrm>
          <a:noFill/>
          <a:ln w="0">
            <a:noFill/>
          </a:ln>
        </p:spPr>
        <p:txBody>
          <a:bodyPr lIns="0" tIns="0" rIns="0" bIns="0" numCol="1" spcCol="0" anchor="t" anchorCtr="0">
            <a:normAutofit/>
          </a:bodyPr>
          <a:lstStyle/>
          <a:p>
            <a:pPr marL="266700" indent="-2667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A way to represent Quantum Circuits</a:t>
            </a:r>
          </a:p>
          <a:p>
            <a:pPr marL="266700" indent="-2667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Graphical language</a:t>
            </a:r>
          </a:p>
          <a:p>
            <a:pPr marL="266700" indent="-2667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Rules for simplifying the Diagram</a:t>
            </a:r>
          </a:p>
          <a:p>
            <a:pPr marL="266700" indent="-2667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8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895BF8-E7E7-5AE5-172F-D708DE55A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sz="3200" u="sng" dirty="0"/>
              <a:t>Applications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ED1275FC-597D-71A2-072F-1432B99F398E}"/>
              </a:ext>
            </a:extLst>
          </p:cNvPr>
          <p:cNvSpPr>
            <a:spLocks noGrp="1"/>
          </p:cNvSpPr>
          <p:nvPr>
            <p:ph/>
          </p:nvPr>
        </p:nvSpPr>
        <p:spPr>
          <a:xfrm>
            <a:off x="180000" y="1440000"/>
            <a:ext cx="8820000" cy="3060000"/>
          </a:xfrm>
        </p:spPr>
        <p:txBody>
          <a:bodyPr anchor="t" anchorCtr="0">
            <a:normAutofit/>
          </a:bodyPr>
          <a:lstStyle/>
          <a:p>
            <a:pPr marL="266700" indent="-2667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Quantum Circuit Optimization</a:t>
            </a:r>
          </a:p>
          <a:p>
            <a:pPr marL="723900" lvl="1" indent="-266700">
              <a:lnSpc>
                <a:spcPct val="150000"/>
              </a:lnSpc>
            </a:pPr>
            <a:r>
              <a:rPr lang="en-US" sz="1400" dirty="0"/>
              <a:t>T-Count Optimization</a:t>
            </a:r>
          </a:p>
          <a:p>
            <a:pPr marL="266700" indent="-2667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Circuit Compilation</a:t>
            </a:r>
          </a:p>
        </p:txBody>
      </p:sp>
    </p:spTree>
    <p:extLst>
      <p:ext uri="{BB962C8B-B14F-4D97-AF65-F5344CB8AC3E}">
        <p14:creationId xmlns:p14="http://schemas.microsoft.com/office/powerpoint/2010/main" val="25613727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895BF8-E7E7-5AE5-172F-D708DE55A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sz="3200" u="sng" dirty="0"/>
              <a:t>Quantum Circuit Optimization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ED1275FC-597D-71A2-072F-1432B99F398E}"/>
              </a:ext>
            </a:extLst>
          </p:cNvPr>
          <p:cNvSpPr>
            <a:spLocks noGrp="1"/>
          </p:cNvSpPr>
          <p:nvPr>
            <p:ph/>
          </p:nvPr>
        </p:nvSpPr>
        <p:spPr>
          <a:xfrm>
            <a:off x="180000" y="1440000"/>
            <a:ext cx="5731200" cy="3060000"/>
          </a:xfrm>
          <a:noFill/>
          <a:ln w="0">
            <a:noFill/>
          </a:ln>
        </p:spPr>
        <p:txBody>
          <a:bodyPr lIns="0" tIns="0" rIns="0" bIns="0" numCol="1" spcCol="0" anchor="t" anchorCtr="0">
            <a:normAutofit/>
          </a:bodyPr>
          <a:lstStyle/>
          <a:p>
            <a:pPr marL="266700" indent="-2667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Idea: Transform circuits into equivalent circuits:</a:t>
            </a:r>
          </a:p>
          <a:p>
            <a:pPr marL="266700" indent="-2667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Goal: Fewer or simpler Gates</a:t>
            </a:r>
          </a:p>
          <a:p>
            <a:pPr marL="266700" indent="-2667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66700" indent="-2667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But why use ZX-Calculus for this?</a:t>
            </a:r>
          </a:p>
        </p:txBody>
      </p:sp>
    </p:spTree>
    <p:extLst>
      <p:ext uri="{BB962C8B-B14F-4D97-AF65-F5344CB8AC3E}">
        <p14:creationId xmlns:p14="http://schemas.microsoft.com/office/powerpoint/2010/main" val="26683865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895BF8-E7E7-5AE5-172F-D708DE55A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sz="3200" u="sng" dirty="0"/>
              <a:t>Classical Optimization</a:t>
            </a:r>
          </a:p>
        </p:txBody>
      </p:sp>
      <p:pic>
        <p:nvPicPr>
          <p:cNvPr id="13" name="Inhaltsplatzhalter 12">
            <a:extLst>
              <a:ext uri="{FF2B5EF4-FFF2-40B4-BE49-F238E27FC236}">
                <a16:creationId xmlns:a16="http://schemas.microsoft.com/office/drawing/2014/main" id="{E2502679-528A-4043-4920-E35337C97840}"/>
              </a:ext>
            </a:extLst>
          </p:cNvPr>
          <p:cNvPicPr>
            <a:picLocks noGrp="1" noChangeAspect="1"/>
          </p:cNvPicPr>
          <p:nvPr>
            <p:ph/>
          </p:nvPr>
        </p:nvPicPr>
        <p:blipFill>
          <a:blip r:embed="rId2"/>
          <a:stretch>
            <a:fillRect/>
          </a:stretch>
        </p:blipFill>
        <p:spPr>
          <a:xfrm>
            <a:off x="799486" y="1482166"/>
            <a:ext cx="7545029" cy="2607434"/>
          </a:xfr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F3CE8055-45A5-5D3B-224A-F68889AC6B62}"/>
              </a:ext>
            </a:extLst>
          </p:cNvPr>
          <p:cNvSpPr txBox="1"/>
          <p:nvPr/>
        </p:nvSpPr>
        <p:spPr>
          <a:xfrm>
            <a:off x="6596920" y="4089600"/>
            <a:ext cx="17475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Fig. 2: Circuit Identities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2042214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895BF8-E7E7-5AE5-172F-D708DE55A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sz="3200" u="sng" dirty="0"/>
              <a:t>Classical Optimization</a:t>
            </a:r>
          </a:p>
        </p:txBody>
      </p:sp>
      <p:pic>
        <p:nvPicPr>
          <p:cNvPr id="11" name="Inhaltsplatzhalter 10">
            <a:extLst>
              <a:ext uri="{FF2B5EF4-FFF2-40B4-BE49-F238E27FC236}">
                <a16:creationId xmlns:a16="http://schemas.microsoft.com/office/drawing/2014/main" id="{08D3EAAE-B718-6354-08FB-D48749BBFD26}"/>
              </a:ext>
            </a:extLst>
          </p:cNvPr>
          <p:cNvPicPr>
            <a:picLocks noGrp="1" noChangeAspect="1"/>
          </p:cNvPicPr>
          <p:nvPr>
            <p:ph/>
          </p:nvPr>
        </p:nvPicPr>
        <p:blipFill rotWithShape="1">
          <a:blip r:embed="rId2"/>
          <a:srcRect l="4600" t="2459" r="9019" b="1"/>
          <a:stretch/>
        </p:blipFill>
        <p:spPr>
          <a:xfrm>
            <a:off x="4933568" y="1295642"/>
            <a:ext cx="4014398" cy="2999314"/>
          </a:xfr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EB90B25B-8016-A153-DED4-4170267C8F2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10"/>
          <a:stretch/>
        </p:blipFill>
        <p:spPr>
          <a:xfrm>
            <a:off x="196034" y="1295642"/>
            <a:ext cx="4641632" cy="2999314"/>
          </a:xfrm>
          <a:prstGeom prst="rect">
            <a:avLst/>
          </a:prstGeo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9930FB35-4B4F-8FA2-A74F-31A1023CC34E}"/>
              </a:ext>
            </a:extLst>
          </p:cNvPr>
          <p:cNvSpPr txBox="1"/>
          <p:nvPr/>
        </p:nvSpPr>
        <p:spPr>
          <a:xfrm>
            <a:off x="7200372" y="4372098"/>
            <a:ext cx="17475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Fig. 2: Circuit Identities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144251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895BF8-E7E7-5AE5-172F-D708DE55A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sz="3200" u="sng" dirty="0"/>
              <a:t>Classical Optimization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9930FB35-4B4F-8FA2-A74F-31A1023CC34E}"/>
              </a:ext>
            </a:extLst>
          </p:cNvPr>
          <p:cNvSpPr txBox="1"/>
          <p:nvPr/>
        </p:nvSpPr>
        <p:spPr>
          <a:xfrm>
            <a:off x="5870363" y="4504317"/>
            <a:ext cx="17475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Fig. 2: Circuit Identities</a:t>
            </a:r>
            <a:endParaRPr lang="en-US" sz="1200" dirty="0"/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A779DC98-3297-D261-FAA9-9E44B91C58B8}"/>
              </a:ext>
            </a:extLst>
          </p:cNvPr>
          <p:cNvPicPr>
            <a:picLocks noGrp="1" noChangeAspect="1"/>
          </p:cNvPicPr>
          <p:nvPr>
            <p:ph/>
          </p:nvPr>
        </p:nvPicPr>
        <p:blipFill rotWithShape="1">
          <a:blip r:embed="rId2"/>
          <a:srcRect r="3406"/>
          <a:stretch/>
        </p:blipFill>
        <p:spPr>
          <a:xfrm>
            <a:off x="1526043" y="1153420"/>
            <a:ext cx="6091915" cy="3350897"/>
          </a:xfrm>
        </p:spPr>
      </p:pic>
    </p:spTree>
    <p:extLst>
      <p:ext uri="{BB962C8B-B14F-4D97-AF65-F5344CB8AC3E}">
        <p14:creationId xmlns:p14="http://schemas.microsoft.com/office/powerpoint/2010/main" val="8698051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895BF8-E7E7-5AE5-172F-D708DE55A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sz="3200" u="sng" dirty="0"/>
              <a:t>Classical Optimization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F3CE8055-45A5-5D3B-224A-F68889AC6B62}"/>
              </a:ext>
            </a:extLst>
          </p:cNvPr>
          <p:cNvSpPr txBox="1"/>
          <p:nvPr/>
        </p:nvSpPr>
        <p:spPr>
          <a:xfrm>
            <a:off x="6005184" y="4459240"/>
            <a:ext cx="17475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Fig. 2: Circuit Identities</a:t>
            </a:r>
            <a:endParaRPr lang="en-US" sz="1200" dirty="0"/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84D56506-4E0C-56AB-A266-9D6F192CDB8A}"/>
              </a:ext>
            </a:extLst>
          </p:cNvPr>
          <p:cNvPicPr>
            <a:picLocks noGrp="1" noChangeAspect="1"/>
          </p:cNvPicPr>
          <p:nvPr>
            <p:ph/>
          </p:nvPr>
        </p:nvPicPr>
        <p:blipFill>
          <a:blip r:embed="rId2"/>
          <a:stretch>
            <a:fillRect/>
          </a:stretch>
        </p:blipFill>
        <p:spPr>
          <a:xfrm>
            <a:off x="1387981" y="1185824"/>
            <a:ext cx="6404038" cy="3273416"/>
          </a:xfrm>
        </p:spPr>
      </p:pic>
    </p:spTree>
    <p:extLst>
      <p:ext uri="{BB962C8B-B14F-4D97-AF65-F5344CB8AC3E}">
        <p14:creationId xmlns:p14="http://schemas.microsoft.com/office/powerpoint/2010/main" val="740603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895BF8-E7E7-5AE5-172F-D708DE55A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sz="3200" u="sng" dirty="0"/>
              <a:t>Compilation of quantum circuits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ED1275FC-597D-71A2-072F-1432B99F398E}"/>
              </a:ext>
            </a:extLst>
          </p:cNvPr>
          <p:cNvSpPr>
            <a:spLocks noGrp="1"/>
          </p:cNvSpPr>
          <p:nvPr>
            <p:ph/>
          </p:nvPr>
        </p:nvSpPr>
        <p:spPr>
          <a:xfrm>
            <a:off x="180000" y="1440000"/>
            <a:ext cx="4178640" cy="3060000"/>
          </a:xfrm>
        </p:spPr>
        <p:txBody>
          <a:bodyPr anchor="t" anchorCtr="0">
            <a:normAutofit/>
          </a:bodyPr>
          <a:lstStyle/>
          <a:p>
            <a:pPr marL="266700" indent="-2667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Circuits use many abstract gates</a:t>
            </a:r>
          </a:p>
          <a:p>
            <a:pPr marL="266700" indent="-2667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Problems of real quantum computers:</a:t>
            </a:r>
          </a:p>
          <a:p>
            <a:pPr marL="723900" lvl="1" indent="-266700">
              <a:lnSpc>
                <a:spcPct val="150000"/>
              </a:lnSpc>
            </a:pPr>
            <a:r>
              <a:rPr lang="en-US" sz="1400" dirty="0"/>
              <a:t>Limited set of gates</a:t>
            </a:r>
          </a:p>
          <a:p>
            <a:pPr marL="723900" lvl="1" indent="-266700">
              <a:lnSpc>
                <a:spcPct val="150000"/>
              </a:lnSpc>
            </a:pPr>
            <a:r>
              <a:rPr lang="en-US" sz="1400" dirty="0"/>
              <a:t>Limited connectivity between qubits</a:t>
            </a:r>
          </a:p>
          <a:p>
            <a:pPr marL="266700" indent="-2667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66700" indent="-266700">
              <a:lnSpc>
                <a:spcPct val="150000"/>
              </a:lnSpc>
            </a:pPr>
            <a:endParaRPr lang="en-US" sz="1800" dirty="0"/>
          </a:p>
        </p:txBody>
      </p:sp>
      <p:pic>
        <p:nvPicPr>
          <p:cNvPr id="4" name="Grafik 3" descr="Ein Bild, das Text, Screenshot, Diagramm, Schrift enthält.&#10;&#10;Automatisch generierte Beschreibung">
            <a:extLst>
              <a:ext uri="{FF2B5EF4-FFF2-40B4-BE49-F238E27FC236}">
                <a16:creationId xmlns:a16="http://schemas.microsoft.com/office/drawing/2014/main" id="{B528E327-448E-3E53-8E9D-C2D6C5A504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1511" y="1440000"/>
            <a:ext cx="4452490" cy="2949120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F0243DE4-9760-D0A9-3ED7-D762109588BC}"/>
              </a:ext>
            </a:extLst>
          </p:cNvPr>
          <p:cNvSpPr txBox="1"/>
          <p:nvPr/>
        </p:nvSpPr>
        <p:spPr>
          <a:xfrm>
            <a:off x="6861273" y="4404360"/>
            <a:ext cx="21387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Fig. 3: Quantum </a:t>
            </a:r>
            <a:r>
              <a:rPr lang="de-DE" sz="1200" dirty="0" err="1"/>
              <a:t>Compilation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53230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65BD"/>
      </a:dk2>
      <a:lt2>
        <a:srgbClr val="005293"/>
      </a:lt2>
      <a:accent1>
        <a:srgbClr val="A2AD00"/>
      </a:accent1>
      <a:accent2>
        <a:srgbClr val="E37222"/>
      </a:accent2>
      <a:accent3>
        <a:srgbClr val="AAB8DB"/>
      </a:accent3>
      <a:accent4>
        <a:srgbClr val="DADADA"/>
      </a:accent4>
      <a:accent5>
        <a:srgbClr val="CED3AA"/>
      </a:accent5>
      <a:accent6>
        <a:srgbClr val="CE671E"/>
      </a:accent6>
      <a:hlink>
        <a:srgbClr val="DAD7CB"/>
      </a:hlink>
      <a:folHlink>
        <a:srgbClr val="9C9D9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Benutzerdefiniertes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065BD"/>
    </a:dk2>
    <a:lt2>
      <a:srgbClr val="005293"/>
    </a:lt2>
    <a:accent1>
      <a:srgbClr val="A2AD00"/>
    </a:accent1>
    <a:accent2>
      <a:srgbClr val="E37222"/>
    </a:accent2>
    <a:accent3>
      <a:srgbClr val="AAB8DB"/>
    </a:accent3>
    <a:accent4>
      <a:srgbClr val="DADADA"/>
    </a:accent4>
    <a:accent5>
      <a:srgbClr val="CED3AA"/>
    </a:accent5>
    <a:accent6>
      <a:srgbClr val="CE671E"/>
    </a:accent6>
    <a:hlink>
      <a:srgbClr val="DAD7CB"/>
    </a:hlink>
    <a:folHlink>
      <a:srgbClr val="9C9D9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550</Words>
  <Application>Microsoft Office PowerPoint</Application>
  <PresentationFormat>On-screen Show (16:9)</PresentationFormat>
  <Paragraphs>97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18</vt:i4>
      </vt:variant>
    </vt:vector>
  </HeadingPairs>
  <TitlesOfParts>
    <vt:vector size="27" baseType="lpstr">
      <vt:lpstr>Arial</vt:lpstr>
      <vt:lpstr>Calibri</vt:lpstr>
      <vt:lpstr>Calibri Light</vt:lpstr>
      <vt:lpstr>Cambria Math</vt:lpstr>
      <vt:lpstr>Symbol</vt:lpstr>
      <vt:lpstr>Times New Roman</vt:lpstr>
      <vt:lpstr>Wingdings</vt:lpstr>
      <vt:lpstr>Office Theme</vt:lpstr>
      <vt:lpstr>Benutzerdefiniertes Design</vt:lpstr>
      <vt:lpstr>ZX-Calculus</vt:lpstr>
      <vt:lpstr>What is ZX-Calculus?</vt:lpstr>
      <vt:lpstr>Applications</vt:lpstr>
      <vt:lpstr>Quantum Circuit Optimization</vt:lpstr>
      <vt:lpstr>Classical Optimization</vt:lpstr>
      <vt:lpstr>Classical Optimization</vt:lpstr>
      <vt:lpstr>Classical Optimization</vt:lpstr>
      <vt:lpstr>Classical Optimization</vt:lpstr>
      <vt:lpstr>Compilation of quantum circuits</vt:lpstr>
      <vt:lpstr>T-Count Optimization</vt:lpstr>
      <vt:lpstr>Mathematical Background: Category Theory</vt:lpstr>
      <vt:lpstr>Monoidal Category</vt:lpstr>
      <vt:lpstr>Monoidal Category</vt:lpstr>
      <vt:lpstr>Symmetric Monoidal Category</vt:lpstr>
      <vt:lpstr>Compact Monoidal Category</vt:lpstr>
      <vt:lpstr>Graphical Calculus</vt:lpstr>
      <vt:lpstr>Example Network: CNOT</vt:lpstr>
      <vt:lpstr>Image 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subject/>
  <dc:creator>support</dc:creator>
  <dc:description/>
  <cp:lastModifiedBy>Manuel Lerchner</cp:lastModifiedBy>
  <cp:revision>87</cp:revision>
  <dcterms:created xsi:type="dcterms:W3CDTF">2009-06-05T15:14:26Z</dcterms:created>
  <dcterms:modified xsi:type="dcterms:W3CDTF">2023-05-25T11:20:16Z</dcterms:modified>
  <dc:language>de-DE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Bildschirmpräsentation (4:3)</vt:lpwstr>
  </property>
  <property fmtid="{D5CDD505-2E9C-101B-9397-08002B2CF9AE}" pid="3" name="Slides">
    <vt:i4>2</vt:i4>
  </property>
</Properties>
</file>